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2" d="100"/>
          <a:sy n="102" d="100"/>
        </p:scale>
        <p:origin x="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80" b="0" i="0" u="none" strike="noStrike" kern="1200" spc="0" baseline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pPr>
            <a:r>
              <a:rPr lang="en-US"/>
              <a:t>Time to read the the train fold of the CoNLL-2003 corpus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80" b="0" i="0" u="none" strike="noStrike" kern="1200" spc="0" baseline="0">
              <a:solidFill>
                <a:schemeClr val="tx1"/>
              </a:solidFill>
              <a:latin typeface="IBM Plex Sans" panose="020B050305020300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Time (sec)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5.1576913564298592E-17"/>
                  <c:y val="-0.25152348354309284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D01-AD42-A9F4-C9311AFEE110}"/>
                </c:ext>
              </c:extLst>
            </c:dLbl>
            <c:dLbl>
              <c:idx val="1"/>
              <c:layout>
                <c:manualLayout>
                  <c:x val="0"/>
                  <c:y val="-5.9136868901521353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D01-AD42-A9F4-C9311AFEE110}"/>
                </c:ext>
              </c:extLst>
            </c:dLbl>
            <c:dLbl>
              <c:idx val="2"/>
              <c:layout>
                <c:manualLayout>
                  <c:x val="0"/>
                  <c:y val="-4.2240277913368728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D01-AD42-A9F4-C9311AFEE110}"/>
                </c:ext>
              </c:extLst>
            </c:dLbl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IBM Plex Sans" panose="020B0503050203000203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DocBin (spaCy)</c:v>
                </c:pt>
                <c:pt idx="1">
                  <c:v>CoNLL (nltk)</c:v>
                </c:pt>
                <c:pt idx="2">
                  <c:v>Parquet (Pandas)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47.7</c:v>
                </c:pt>
                <c:pt idx="1">
                  <c:v>3.59</c:v>
                </c:pt>
                <c:pt idx="2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01-AD42-A9F4-C9311AFEE1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50316992"/>
        <c:axId val="650349872"/>
      </c:barChart>
      <c:catAx>
        <c:axId val="6503169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IBM Plex Sans" panose="020B0503050203000203" pitchFamily="34" charset="0"/>
                    <a:ea typeface="+mn-ea"/>
                    <a:cs typeface="+mn-cs"/>
                  </a:defRPr>
                </a:pPr>
                <a:r>
                  <a:rPr lang="en-US"/>
                  <a:t>File Format and reader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IBM Plex Sans" panose="020B050305020300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pPr>
            <a:endParaRPr lang="en-US"/>
          </a:p>
        </c:txPr>
        <c:crossAx val="650349872"/>
        <c:crosses val="autoZero"/>
        <c:auto val="1"/>
        <c:lblAlgn val="ctr"/>
        <c:lblOffset val="100"/>
        <c:noMultiLvlLbl val="0"/>
      </c:catAx>
      <c:valAx>
        <c:axId val="650349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IBM Plex Sans" panose="020B0503050203000203" pitchFamily="34" charset="0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  <a:p>
                <a:pPr>
                  <a:defRPr/>
                </a:pP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IBM Plex Sans" panose="020B050305020300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pPr>
            <a:endParaRPr lang="en-US"/>
          </a:p>
        </c:txPr>
        <c:crossAx val="650316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>
          <a:solidFill>
            <a:schemeClr val="tx1"/>
          </a:solidFill>
          <a:latin typeface="IBM Plex Sans" panose="020B0503050203000203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BC6CC-CFC7-5449-82BF-43EDEFBE8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EEAC5A-8749-1E44-8030-6BE107CD0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8EAAD-B395-E64F-9CD1-BF9067431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F1FBC-02DF-024C-AEB9-49E244153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648BF-797D-A74C-88DF-3155D2547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59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6148-A76D-2F4F-A72C-3632A6665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106AE3-290C-4045-BFC3-12345ED2F2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B742B-2F79-384B-968A-0BF72F99F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D5BC8-68AB-6648-B220-EF26202A7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5694E-79BE-4F45-B8AA-92CD4AD21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495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BD3353-5F5C-B74A-8E5C-BE3591D7F6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A3F07D-C0A1-634D-B629-302673BBD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F29DF-3BFF-5C46-BD65-5F7523858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EDD3B-A99D-C54C-8353-CE4EAFD49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DEFFD-5137-6B49-B11E-E09EB26E5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68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10883-40A3-D94E-BA28-E6D5FF8A9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50669-EA8E-614B-843F-0CF5DDC17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CC736-8259-7045-9D62-EEB0ECF6B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C4F62-3749-FF48-AF98-355BF91D9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83805-3DF3-604D-9421-F2876B614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0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09364-31D8-8746-A279-10E25583F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2D935-ECA8-1344-9F59-AFF9194E6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09D65-1AC2-FC40-A70F-0B4EDEB44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9BF04-7EAD-254A-85AA-FE4DFC57C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EA22C-1913-1148-BF87-CC0302139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72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D7A68-DC33-1749-A18A-907DC48A3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DBC98-9D03-9342-9824-A07F2688D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FD856E-347E-DE46-B6BA-A9FE06E9B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CB38C0-4425-1C47-95F2-2F189E03E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53FCE-A228-214C-AD47-F1183075F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5F3F0-5E07-A34F-8D8D-9E3B92F68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62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128F6-05C3-EE44-9586-E9D8CBFAD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43080-755A-864E-87E7-229E8C50F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6D571-6A88-5C4D-9933-4D93C0866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4674E-2BB4-E049-A2AA-0CA39F8F22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B67A69-F5EA-6144-8600-7F48257DB9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058038-9960-C941-9708-ECA1E5407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CECA87-4D18-3D40-8BC0-423FDDC11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B4E5E0-69CA-2B45-B26F-C8324250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09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9D6D5-82E1-EC43-BEEE-3E37AAF6F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A211F7-2A3A-CB49-960D-6C51272C9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6B4121-F553-9641-A9EE-568A4723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F40386-1F38-1F47-AF24-4AC27D6D0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96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04E2FF-AA96-964A-82AA-117C5922A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0BC177-12DB-6742-8E9D-29165A202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BE781C-DEAD-0943-8972-4A88CBD7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56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28963-AA15-7C4B-A58B-2B84A98BC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110D6-1AC9-AA4B-8AE6-C599976A4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457272-B1F7-9144-9419-34BD30A61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7A10AD-CCA1-8448-A365-3B4B484B0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EE46E8-6782-8E4F-A207-0D736E568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64A58-1FF6-9E4B-AA90-FEB72DB6F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77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86340-302D-5745-AE3D-BAA8E82C2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0404A9-9A03-8848-B042-CC041CF2AE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E9CA37-0D96-4848-8273-54AB7690DC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046A0A-9A9D-214A-889F-E38858D27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3222E7-F3FB-6842-A8B1-52EC5A29F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9C8828-00D4-4D4B-9B90-837C5942D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183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F1FCEA-AF0A-CA49-A405-9CDAC6086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980B7-186F-D14D-9DA4-AF7BC6593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E145C-3164-8747-BBE1-D2BD907CD9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03A2E-2694-5D4B-8067-E7A3942AA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CD445-E905-4A4E-954F-53136C8E4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66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EFC378-C18E-9540-8142-331785A05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742" y="859713"/>
            <a:ext cx="8700516" cy="5403126"/>
          </a:xfrm>
          <a:prstGeom prst="rect">
            <a:avLst/>
          </a:prstGeom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770FEA99-9A4B-9642-A6F8-2F312D931B51}"/>
              </a:ext>
            </a:extLst>
          </p:cNvPr>
          <p:cNvSpPr/>
          <p:nvPr/>
        </p:nvSpPr>
        <p:spPr bwMode="auto">
          <a:xfrm>
            <a:off x="202059" y="332416"/>
            <a:ext cx="2609731" cy="1948447"/>
          </a:xfrm>
          <a:prstGeom prst="wedgeRoundRectCallout">
            <a:avLst>
              <a:gd name="adj1" fmla="val 45567"/>
              <a:gd name="adj2" fmla="val 62796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 err="1">
                <a:solidFill>
                  <a:schemeClr val="bg1"/>
                </a:solidFill>
                <a:latin typeface="IBM Plex Sans" panose="020B0503050203000203" pitchFamily="34" charset="0"/>
              </a:rPr>
              <a:t>DataFrame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 of &lt;span, entity type&gt; pairs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01867CA1-1A75-E544-8EF8-5C93C2F2C07D}"/>
              </a:ext>
            </a:extLst>
          </p:cNvPr>
          <p:cNvSpPr/>
          <p:nvPr/>
        </p:nvSpPr>
        <p:spPr bwMode="auto">
          <a:xfrm>
            <a:off x="5049279" y="332416"/>
            <a:ext cx="3293337" cy="992950"/>
          </a:xfrm>
          <a:prstGeom prst="wedgeRoundRectCallout">
            <a:avLst>
              <a:gd name="adj1" fmla="val -33785"/>
              <a:gd name="adj2" fmla="val 123093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chemeClr val="bg1"/>
                </a:solidFill>
                <a:latin typeface="IBM Plex Sans" panose="020B0503050203000203" pitchFamily="34" charset="0"/>
              </a:rPr>
              <a:t>Entity spans in document context</a:t>
            </a:r>
            <a:endParaRPr kumimoji="0" lang="en-US" sz="28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A5CB23A0-1235-5A4C-B49F-750FAD7DB068}"/>
              </a:ext>
            </a:extLst>
          </p:cNvPr>
          <p:cNvSpPr/>
          <p:nvPr/>
        </p:nvSpPr>
        <p:spPr bwMode="auto">
          <a:xfrm>
            <a:off x="9672944" y="472120"/>
            <a:ext cx="2316997" cy="1948447"/>
          </a:xfrm>
          <a:prstGeom prst="wedgeRoundRectCallout">
            <a:avLst>
              <a:gd name="adj1" fmla="val -53572"/>
              <a:gd name="adj2" fmla="val 67438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 err="1">
                <a:solidFill>
                  <a:schemeClr val="bg1"/>
                </a:solidFill>
                <a:latin typeface="IBM Plex Sans" panose="020B0503050203000203" pitchFamily="34" charset="0"/>
              </a:rPr>
              <a:t>DataFrame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 of raw token labels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F22B3260-BAD2-704B-A87B-BC6AA6F29D14}"/>
              </a:ext>
            </a:extLst>
          </p:cNvPr>
          <p:cNvSpPr/>
          <p:nvPr/>
        </p:nvSpPr>
        <p:spPr bwMode="auto">
          <a:xfrm>
            <a:off x="6695947" y="5407455"/>
            <a:ext cx="2797374" cy="520733"/>
          </a:xfrm>
          <a:prstGeom prst="wedgeRoundRectCallout">
            <a:avLst>
              <a:gd name="adj1" fmla="val -89896"/>
              <a:gd name="adj2" fmla="val 12350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chemeClr val="bg1"/>
                </a:solidFill>
                <a:latin typeface="IBM Plex Sans" panose="020B0503050203000203" pitchFamily="34" charset="0"/>
              </a:rPr>
              <a:t>Data entry pane</a:t>
            </a:r>
            <a:endParaRPr kumimoji="0" lang="en-US" sz="28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807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EA117E88-1BFC-FB48-81EC-FDA2251B4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26" y="411489"/>
            <a:ext cx="11629147" cy="4008104"/>
          </a:xfrm>
          <a:prstGeom prst="rect">
            <a:avLst/>
          </a:prstGeom>
        </p:spPr>
      </p:pic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431C30AD-4433-E043-A02F-C8C014A8D79B}"/>
              </a:ext>
            </a:extLst>
          </p:cNvPr>
          <p:cNvSpPr/>
          <p:nvPr/>
        </p:nvSpPr>
        <p:spPr bwMode="auto">
          <a:xfrm>
            <a:off x="197617" y="3323901"/>
            <a:ext cx="3672925" cy="1095692"/>
          </a:xfrm>
          <a:prstGeom prst="wedgeRoundRectCallout">
            <a:avLst>
              <a:gd name="adj1" fmla="val 5525"/>
              <a:gd name="adj2" fmla="val -74129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Span of each token (</a:t>
            </a:r>
            <a:r>
              <a:rPr lang="en-US" sz="3200" dirty="0">
                <a:solidFill>
                  <a:schemeClr val="bg1"/>
                </a:solidFill>
                <a:latin typeface="IBM Plex Mono" panose="020B0509050203000203" pitchFamily="49" charset="77"/>
              </a:rPr>
              <a:t>span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IBM Plex Sans" panose="020B0503050203000203" pitchFamily="34" charset="0"/>
              </a:rPr>
              <a:t>dtype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)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854624B6-A214-A84B-8C3C-ECD2E5416372}"/>
              </a:ext>
            </a:extLst>
          </p:cNvPr>
          <p:cNvSpPr/>
          <p:nvPr/>
        </p:nvSpPr>
        <p:spPr bwMode="auto">
          <a:xfrm>
            <a:off x="7436683" y="3048328"/>
            <a:ext cx="4001880" cy="1467274"/>
          </a:xfrm>
          <a:prstGeom prst="wedgeRoundRectCallout">
            <a:avLst>
              <a:gd name="adj1" fmla="val -39173"/>
              <a:gd name="adj2" fmla="val -82638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BERT embedding at each token position (</a:t>
            </a: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Mono" panose="020B0509050203000203" pitchFamily="49" charset="77"/>
              </a:rPr>
              <a:t>tensor</a:t>
            </a: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kumimoji="0" lang="en-US" sz="32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dtype</a:t>
            </a: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)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2604CD77-BA19-0148-9114-80208667F5FD}"/>
              </a:ext>
            </a:extLst>
          </p:cNvPr>
          <p:cNvSpPr/>
          <p:nvPr/>
        </p:nvSpPr>
        <p:spPr bwMode="auto">
          <a:xfrm>
            <a:off x="4277325" y="3391422"/>
            <a:ext cx="2449151" cy="1095693"/>
          </a:xfrm>
          <a:prstGeom prst="wedgeRoundRectCallout">
            <a:avLst>
              <a:gd name="adj1" fmla="val 14197"/>
              <a:gd name="adj2" fmla="val -77830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Labels from corpus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729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6A32C337-85FA-C148-B8C6-EA709B6847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9409272"/>
              </p:ext>
            </p:extLst>
          </p:nvPr>
        </p:nvGraphicFramePr>
        <p:xfrm>
          <a:off x="1693797" y="619457"/>
          <a:ext cx="9028483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77680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65</Words>
  <Application>Microsoft Macintosh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IBM Plex Mono</vt:lpstr>
      <vt:lpstr>IBM Plex Sans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Frederick R Reiss</dc:creator>
  <cp:lastModifiedBy>Frederick R Reiss</cp:lastModifiedBy>
  <cp:revision>14</cp:revision>
  <dcterms:created xsi:type="dcterms:W3CDTF">2021-05-28T20:49:36Z</dcterms:created>
  <dcterms:modified xsi:type="dcterms:W3CDTF">2021-05-29T05:44:44Z</dcterms:modified>
</cp:coreProperties>
</file>

<file path=docProps/thumbnail.jpeg>
</file>